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7"/>
  </p:notesMasterIdLst>
  <p:handoutMasterIdLst>
    <p:handoutMasterId r:id="rId108"/>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70" r:id="rId72"/>
    <p:sldId id="771" r:id="rId73"/>
    <p:sldId id="772" r:id="rId74"/>
    <p:sldId id="777" r:id="rId75"/>
    <p:sldId id="683" r:id="rId76"/>
    <p:sldId id="714" r:id="rId77"/>
    <p:sldId id="688" r:id="rId78"/>
    <p:sldId id="747" r:id="rId79"/>
    <p:sldId id="749" r:id="rId80"/>
    <p:sldId id="722" r:id="rId81"/>
    <p:sldId id="748" r:id="rId82"/>
    <p:sldId id="723" r:id="rId83"/>
    <p:sldId id="707" r:id="rId84"/>
    <p:sldId id="763" r:id="rId85"/>
    <p:sldId id="790" r:id="rId86"/>
    <p:sldId id="755" r:id="rId87"/>
    <p:sldId id="693" r:id="rId88"/>
    <p:sldId id="710" r:id="rId89"/>
    <p:sldId id="686" r:id="rId90"/>
    <p:sldId id="778" r:id="rId91"/>
    <p:sldId id="756" r:id="rId92"/>
    <p:sldId id="720" r:id="rId93"/>
    <p:sldId id="779" r:id="rId94"/>
    <p:sldId id="759" r:id="rId95"/>
    <p:sldId id="737" r:id="rId96"/>
    <p:sldId id="674" r:id="rId97"/>
    <p:sldId id="690" r:id="rId98"/>
    <p:sldId id="694" r:id="rId99"/>
    <p:sldId id="725" r:id="rId100"/>
    <p:sldId id="793" r:id="rId101"/>
    <p:sldId id="794" r:id="rId102"/>
    <p:sldId id="795" r:id="rId103"/>
    <p:sldId id="796" r:id="rId104"/>
    <p:sldId id="797" r:id="rId105"/>
    <p:sldId id="798"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202"/>
    <p:restoredTop sz="94356" autoAdjust="0"/>
  </p:normalViewPr>
  <p:slideViewPr>
    <p:cSldViewPr snapToGrid="0" snapToObjects="1" showGuides="1">
      <p:cViewPr varScale="1">
        <p:scale>
          <a:sx n="107" d="100"/>
          <a:sy n="107" d="100"/>
        </p:scale>
        <p:origin x="168" y="176"/>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5/5/23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5/5/23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12538275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2725068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3523326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3018623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13.png"/><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April 6, 2020, 13:30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Variational autoencoders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44216" y="1810001"/>
                <a:ext cx="11947784" cy="504799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Used for</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Dimensionality reduction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Compression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De-noising</a:t>
                </a:r>
              </a:p>
              <a:p>
                <a:pPr marL="342900" indent="-342900" algn="l">
                  <a:lnSpc>
                    <a:spcPct val="100000"/>
                  </a:lnSpc>
                  <a:spcBef>
                    <a:spcPts val="0"/>
                  </a:spcBef>
                  <a:buFont typeface="Arial" panose="020B0604020202020204" pitchFamily="34" charset="0"/>
                  <a:buChar char="•"/>
                </a:pPr>
                <a:r>
                  <a:rPr lang="en-US" sz="2000" dirty="0" err="1">
                    <a:latin typeface="Arial" charset="0"/>
                    <a:ea typeface="Arial" charset="0"/>
                    <a:cs typeface="Arial" charset="0"/>
                  </a:rPr>
                  <a:t>Anomoly</a:t>
                </a:r>
                <a:r>
                  <a:rPr lang="en-US" sz="2000" dirty="0">
                    <a:latin typeface="Arial" charset="0"/>
                    <a:ea typeface="Arial" charset="0"/>
                    <a:cs typeface="Arial" charset="0"/>
                  </a:rPr>
                  <a:t> detection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Feature extraction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For variational, add noise from normal distribution with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𝜎</m:t>
                    </m:r>
                  </m:oMath>
                </a14:m>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hlinkClick r:id="rId3"/>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44216" y="1810001"/>
                <a:ext cx="11947784" cy="5047999"/>
              </a:xfrm>
              <a:blipFill>
                <a:blip r:embed="rId4"/>
                <a:stretch>
                  <a:fillRect l="-425" t="-7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7114233" y="1566165"/>
            <a:ext cx="4482238" cy="2905216"/>
            <a:chOff x="6451042" y="1566165"/>
            <a:chExt cx="4482238" cy="29052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369332"/>
            </a:xfrm>
            <a:prstGeom prst="rect">
              <a:avLst/>
            </a:prstGeom>
            <a:noFill/>
          </p:spPr>
          <p:txBody>
            <a:bodyPr wrap="square" rtlCol="0">
              <a:spAutoFit/>
            </a:bodyPr>
            <a:lstStyle/>
            <a:p>
              <a:r>
                <a:rPr lang="en-US"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8"/>
              <a:ext cx="1286189" cy="369332"/>
            </a:xfrm>
            <a:prstGeom prst="rect">
              <a:avLst/>
            </a:prstGeom>
            <a:noFill/>
          </p:spPr>
          <p:txBody>
            <a:bodyPr wrap="square" rtlCol="0">
              <a:spAutoFit/>
            </a:bodyPr>
            <a:lstStyle/>
            <a:p>
              <a:r>
                <a:rPr lang="en-US"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6"/>
              <a:ext cx="1286189" cy="646331"/>
            </a:xfrm>
            <a:prstGeom prst="rect">
              <a:avLst/>
            </a:prstGeom>
            <a:noFill/>
          </p:spPr>
          <p:txBody>
            <a:bodyPr wrap="square" rtlCol="0">
              <a:spAutoFit/>
            </a:bodyPr>
            <a:lstStyle/>
            <a:p>
              <a:r>
                <a:rPr lang="en-US" dirty="0"/>
                <a:t>Latent</a:t>
              </a:r>
            </a:p>
            <a:p>
              <a:r>
                <a:rPr lang="en-US"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2"/>
              <a:ext cx="1085222" cy="338554"/>
            </a:xfrm>
            <a:prstGeom prst="rect">
              <a:avLst/>
            </a:prstGeom>
            <a:noFill/>
          </p:spPr>
          <p:txBody>
            <a:bodyPr wrap="square" rtlCol="0">
              <a:spAutoFit/>
            </a:bodyPr>
            <a:lstStyle/>
            <a:p>
              <a:r>
                <a:rPr lang="en-US" sz="1600" dirty="0"/>
                <a:t>model</a:t>
              </a:r>
              <a:endParaRPr lang="en-US" dirty="0"/>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8" y="2973955"/>
              <a:ext cx="1085222" cy="338554"/>
            </a:xfrm>
            <a:prstGeom prst="rect">
              <a:avLst/>
            </a:prstGeom>
            <a:noFill/>
          </p:spPr>
          <p:txBody>
            <a:bodyPr wrap="square" rtlCol="0">
              <a:spAutoFit/>
            </a:bodyPr>
            <a:lstStyle/>
            <a:p>
              <a:r>
                <a:rPr lang="en-US" sz="1600" dirty="0"/>
                <a:t>model</a:t>
              </a:r>
              <a:endParaRPr lang="en-US" dirty="0"/>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3" y="3294283"/>
              <a:ext cx="1085222" cy="584775"/>
            </a:xfrm>
            <a:prstGeom prst="rect">
              <a:avLst/>
            </a:prstGeom>
            <a:noFill/>
          </p:spPr>
          <p:txBody>
            <a:bodyPr wrap="square" rtlCol="0">
              <a:spAutoFit/>
            </a:bodyPr>
            <a:lstStyle/>
            <a:p>
              <a:r>
                <a:rPr lang="en-US" sz="1600" dirty="0"/>
                <a:t>Minimize</a:t>
              </a:r>
            </a:p>
            <a:p>
              <a:r>
                <a:rPr lang="en-US" sz="1600" dirty="0"/>
                <a:t>distance</a:t>
              </a:r>
              <a:endParaRPr lang="en-US" dirty="0"/>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4704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8114386" y="3886606"/>
              <a:ext cx="1733177" cy="584775"/>
            </a:xfrm>
            <a:prstGeom prst="rect">
              <a:avLst/>
            </a:prstGeom>
            <a:noFill/>
          </p:spPr>
          <p:txBody>
            <a:bodyPr wrap="square" rtlCol="0">
              <a:spAutoFit/>
            </a:bodyPr>
            <a:lstStyle/>
            <a:p>
              <a:r>
                <a:rPr lang="en-US" sz="1600" dirty="0"/>
                <a:t>Basic autoencoder</a:t>
              </a:r>
              <a:endParaRPr lang="en-US" dirty="0"/>
            </a:p>
          </p:txBody>
        </p:sp>
      </p:grpSp>
    </p:spTree>
    <p:extLst>
      <p:ext uri="{BB962C8B-B14F-4D97-AF65-F5344CB8AC3E}">
        <p14:creationId xmlns:p14="http://schemas.microsoft.com/office/powerpoint/2010/main" val="8597596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RNN</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Language models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generation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Translation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speech recognition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text summarization</a:t>
            </a: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References</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https://medium.com/dejunhuang</a:t>
            </a:r>
          </a:p>
          <a:p>
            <a:pPr marL="800100" lvl="1" indent="-342900" algn="l">
              <a:lnSpc>
                <a:spcPct val="100000"/>
              </a:lnSpc>
              <a:spcBef>
                <a:spcPts val="0"/>
              </a:spcBef>
              <a:buFont typeface="Arial" panose="020B0604020202020204" pitchFamily="34" charset="0"/>
              <a:buChar char="•"/>
            </a:pPr>
            <a:r>
              <a:rPr lang="en-US" sz="1600" dirty="0" err="1">
                <a:latin typeface="Arial" charset="0"/>
                <a:ea typeface="Arial" charset="0"/>
                <a:cs typeface="Arial" charset="0"/>
              </a:rPr>
              <a:t>leewayhertz.com</a:t>
            </a:r>
            <a:r>
              <a:rPr lang="en-US" sz="1600" dirty="0">
                <a:latin typeface="Arial" charset="0"/>
                <a:ea typeface="Arial" charset="0"/>
                <a:cs typeface="Arial" charset="0"/>
              </a:rPr>
              <a:t>/artificial-intelligence-application-development-company</a:t>
            </a:r>
          </a:p>
          <a:p>
            <a:pPr marL="800100" lvl="1" indent="-342900" algn="l">
              <a:lnSpc>
                <a:spcPct val="100000"/>
              </a:lnSpc>
              <a:spcBef>
                <a:spcPts val="0"/>
              </a:spcBef>
              <a:buFont typeface="Arial" panose="020B0604020202020204" pitchFamily="34" charset="0"/>
              <a:buChar char="•"/>
            </a:pPr>
            <a:r>
              <a:rPr lang="en-US" sz="1600" dirty="0">
                <a:latin typeface="Arial" charset="0"/>
                <a:ea typeface="Arial" charset="0"/>
                <a:cs typeface="Arial" charset="0"/>
              </a:rPr>
              <a:t>https://</a:t>
            </a:r>
            <a:r>
              <a:rPr lang="en-US" sz="1600" dirty="0" err="1">
                <a:latin typeface="Arial" charset="0"/>
                <a:ea typeface="Arial" charset="0"/>
                <a:cs typeface="Arial" charset="0"/>
              </a:rPr>
              <a:t>www.analyticsvidhya.com</a:t>
            </a:r>
            <a:r>
              <a:rPr lang="en-US" sz="1600" dirty="0">
                <a:latin typeface="Arial" charset="0"/>
                <a:ea typeface="Arial" charset="0"/>
                <a:cs typeface="Arial" charset="0"/>
              </a:rPr>
              <a:t>/</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196" y="3109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775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426720" y="1488257"/>
            <a:ext cx="9675223" cy="1459875"/>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hlinkClick r:id="rId3"/>
              </a:rPr>
              <a:t>Reference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hlinkClick r:id="rId3"/>
              </a:rPr>
              <a:t>https://www.altexsoft.com/blog/generative-ai/</a:t>
            </a:r>
            <a:endParaRPr lang="en-US"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Generative Adversarial Networks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Generator and Discriminator are both NN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Train them both and add noise</a:t>
            </a:r>
          </a:p>
          <a:p>
            <a:pPr marL="800100" lvl="1"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r>
              <a:rPr lang="en-US" sz="2000" dirty="0">
                <a:latin typeface="Arial" charset="0"/>
                <a:ea typeface="Arial" charset="0"/>
                <a:cs typeface="Arial" charset="0"/>
              </a:rPr>
              <a:t>Transformers</a:t>
            </a:r>
            <a:r>
              <a:rPr lang="en-US" sz="1800" dirty="0">
                <a:latin typeface="Arial" charset="0"/>
                <a:ea typeface="Arial" charset="0"/>
                <a:cs typeface="Arial" charset="0"/>
              </a:rPr>
              <a:t>: </a:t>
            </a:r>
            <a:r>
              <a:rPr lang="en-US" sz="1800" i="0" dirty="0">
                <a:solidFill>
                  <a:srgbClr val="000000"/>
                </a:solidFill>
                <a:effectLst/>
                <a:latin typeface="Lucida Grande" panose="020B0600040502020204" pitchFamily="34" charset="0"/>
              </a:rPr>
              <a:t>Attention Is All You Need</a:t>
            </a:r>
          </a:p>
          <a:p>
            <a:pPr algn="l"/>
            <a:r>
              <a:rPr lang="en-US" sz="1800" i="0" strike="noStrike" dirty="0">
                <a:solidFill>
                  <a:srgbClr val="000000"/>
                </a:solidFill>
                <a:effectLst/>
                <a:latin typeface="Lucida Grande" panose="020B0600040502020204" pitchFamily="34" charset="0"/>
                <a:hlinkClick r:id="rId4"/>
              </a:rPr>
              <a:t>Ashish Vaswani</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5"/>
              </a:rPr>
              <a:t>Noam Shazeer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6"/>
              </a:rPr>
              <a:t>Niki Parmar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7"/>
              </a:rPr>
              <a:t>Jakob Uszkoreit</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8"/>
              </a:rPr>
              <a:t>Llion Jones</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9"/>
              </a:rPr>
              <a:t>Aidan N. Gomez</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0"/>
              </a:rPr>
              <a:t>Lukasz Kaiser</a:t>
            </a:r>
            <a:r>
              <a:rPr lang="en-US" sz="1800" i="0" dirty="0">
                <a:solidFill>
                  <a:srgbClr val="000000"/>
                </a:solidFill>
                <a:effectLst/>
                <a:latin typeface="Lucida Grande" panose="020B0600040502020204" pitchFamily="34" charset="0"/>
              </a:rPr>
              <a:t>, </a:t>
            </a:r>
            <a:r>
              <a:rPr lang="en-US" sz="1800" i="0" strike="noStrike" dirty="0">
                <a:solidFill>
                  <a:srgbClr val="000000"/>
                </a:solidFill>
                <a:effectLst/>
                <a:latin typeface="Lucida Grande" panose="020B0600040502020204" pitchFamily="34" charset="0"/>
                <a:hlinkClick r:id="rId11"/>
              </a:rPr>
              <a:t>Illia Polosukhin</a:t>
            </a:r>
            <a:endParaRPr lang="en-US" sz="1800" i="0" dirty="0">
              <a:solidFill>
                <a:srgbClr val="000000"/>
              </a:solidFill>
              <a:effectLst/>
              <a:latin typeface="Lucida Grande" panose="020B0600040502020204" pitchFamily="34" charset="0"/>
            </a:endParaRPr>
          </a:p>
          <a:p>
            <a:pPr marL="342900" indent="-342900" algn="l">
              <a:lnSpc>
                <a:spcPct val="100000"/>
              </a:lnSpc>
              <a:spcBef>
                <a:spcPts val="0"/>
              </a:spcBef>
              <a:buFont typeface="Arial" panose="020B0604020202020204" pitchFamily="34" charset="0"/>
              <a:buChar char="•"/>
            </a:pPr>
            <a:endParaRPr lang="en-US"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1243" y="2323070"/>
            <a:ext cx="6027301" cy="39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44" y="1570708"/>
            <a:ext cx="6520371" cy="53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Papers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buFont typeface="+mj-lt"/>
              <a:buAutoNum type="arabicPeriod"/>
            </a:pPr>
            <a:r>
              <a:rPr lang="en-US" sz="2000" b="0" dirty="0">
                <a:effectLst/>
                <a:latin typeface="Calibri" panose="020F0502020204030204" pitchFamily="34" charset="0"/>
                <a:cs typeface="Calibri" panose="020F0502020204030204" pitchFamily="34" charset="0"/>
              </a:rPr>
              <a:t>Ashish Vaswani et al,</a:t>
            </a:r>
            <a:r>
              <a:rPr lang="en-US" sz="2000" dirty="0">
                <a:latin typeface="Calibri" panose="020F0502020204030204" pitchFamily="34" charset="0"/>
                <a:cs typeface="Calibri" panose="020F0502020204030204" pitchFamily="34" charset="0"/>
              </a:rPr>
              <a:t>  </a:t>
            </a:r>
            <a:r>
              <a:rPr lang="en-US" sz="2000" b="0" dirty="0">
                <a:effectLst/>
                <a:latin typeface="Calibri" panose="020F0502020204030204" pitchFamily="34" charset="0"/>
                <a:cs typeface="Calibri" panose="020F0502020204030204" pitchFamily="34" charset="0"/>
              </a:rPr>
              <a:t>Attention Is All You Need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b="0" dirty="0" err="1">
                <a:effectLst/>
                <a:latin typeface="Calibri" panose="020F0502020204030204" pitchFamily="34" charset="0"/>
                <a:cs typeface="Calibri" panose="020F0502020204030204" pitchFamily="34" charset="0"/>
              </a:rPr>
              <a:t>XLNet</a:t>
            </a:r>
            <a:r>
              <a:rPr lang="en-US" sz="2000" b="0" dirty="0">
                <a:effectLst/>
                <a:latin typeface="Calibri" panose="020F0502020204030204" pitchFamily="34" charset="0"/>
                <a:cs typeface="Calibri" panose="020F0502020204030204" pitchFamily="34" charset="0"/>
              </a:rPr>
              <a:t>: Generalized Autoregressive Pretraining for Language Understanding  (</a:t>
            </a:r>
            <a:r>
              <a:rPr lang="en-US" sz="2000" b="0" dirty="0" err="1">
                <a:effectLst/>
                <a:latin typeface="Calibri" panose="020F0502020204030204" pitchFamily="34" charset="0"/>
                <a:cs typeface="Calibri" panose="020F0502020204030204" pitchFamily="34" charset="0"/>
              </a:rPr>
              <a:t>Archiv</a:t>
            </a:r>
            <a:r>
              <a:rPr lang="en-US" sz="2000" b="0" dirty="0">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Gshard</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342900" indent="-342900"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342900" indent="-342900" algn="l">
              <a:buFont typeface="+mj-lt"/>
              <a:buAutoNum type="arabicPeriod"/>
            </a:pPr>
            <a:r>
              <a:rPr lang="en-US" sz="2000" dirty="0">
                <a:latin typeface="Calibri" panose="020F0502020204030204" pitchFamily="34" charset="0"/>
                <a:cs typeface="Calibri" panose="020F0502020204030204" pitchFamily="34" charset="0"/>
              </a:rPr>
              <a:t>Devlin </a:t>
            </a:r>
            <a:r>
              <a:rPr lang="en-US" sz="2000" dirty="0" err="1">
                <a:latin typeface="Calibri" panose="020F0502020204030204" pitchFamily="34" charset="0"/>
                <a:cs typeface="Calibri" panose="020F0502020204030204" pitchFamily="34" charset="0"/>
              </a:rPr>
              <a:t>ey</a:t>
            </a:r>
            <a:r>
              <a:rPr lang="en-US" sz="2000" dirty="0">
                <a:latin typeface="Calibri" panose="020F0502020204030204" pitchFamily="34" charset="0"/>
                <a:cs typeface="Calibri" panose="020F0502020204030204" pitchFamily="34" charset="0"/>
              </a:rPr>
              <a:t> al, BERT</a:t>
            </a:r>
          </a:p>
          <a:p>
            <a:pPr marL="342900" indent="-342900" algn="l">
              <a:buFont typeface="+mj-lt"/>
              <a:buAutoNum type="arabicPeriod"/>
            </a:pPr>
            <a:endParaRPr lang="en-US" sz="1600" dirty="0"/>
          </a:p>
          <a:p>
            <a:pPr marL="342900" indent="-342900" algn="l">
              <a:buFont typeface="+mj-lt"/>
              <a:buAutoNum type="arabicPeriod"/>
            </a:pPr>
            <a:endParaRPr lang="en-US" sz="20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Newton approximations: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400" baseline="-25000" dirty="0">
                    <a:latin typeface="Calibri" panose="020F0502020204030204" pitchFamily="34" charset="0"/>
                    <a:ea typeface="Arial" charset="0"/>
                    <a:cs typeface="Calibri" panose="020F0502020204030204" pitchFamily="34" charset="0"/>
                  </a:rPr>
                  <a:t>0</a:t>
                </a:r>
                <a:r>
                  <a:rPr lang="en-US" sz="2400" dirty="0">
                    <a:latin typeface="Calibri" panose="020F0502020204030204" pitchFamily="34" charset="0"/>
                    <a:ea typeface="Arial" charset="0"/>
                    <a:cs typeface="Calibri" panose="020F0502020204030204" pitchFamily="34" charset="0"/>
                  </a:rPr>
                  <a:t>, and then make successive iterations x</a:t>
                </a:r>
                <a:r>
                  <a:rPr lang="en-US" sz="2400" baseline="-25000" dirty="0">
                    <a:latin typeface="Calibri" panose="020F0502020204030204" pitchFamily="34" charset="0"/>
                    <a:ea typeface="Arial" charset="0"/>
                    <a:cs typeface="Calibri" panose="020F0502020204030204" pitchFamily="34" charset="0"/>
                  </a:rPr>
                  <a:t>i+1</a:t>
                </a:r>
                <a:r>
                  <a:rPr lang="en-US" sz="2400" dirty="0">
                    <a:latin typeface="Calibri" panose="020F0502020204030204" pitchFamily="34" charset="0"/>
                    <a:ea typeface="Arial" charset="0"/>
                    <a:cs typeface="Calibri" panose="020F0502020204030204" pitchFamily="34" charset="0"/>
                  </a:rPr>
                  <a:t>= x</a:t>
                </a:r>
                <a:r>
                  <a:rPr lang="en-US" sz="2400" baseline="-25000" dirty="0">
                    <a:latin typeface="Calibri" panose="020F0502020204030204" pitchFamily="34" charset="0"/>
                    <a:ea typeface="Arial" charset="0"/>
                    <a:cs typeface="Calibri" panose="020F0502020204030204" pitchFamily="34" charset="0"/>
                  </a:rPr>
                  <a:t>i</a:t>
                </a:r>
                <a:r>
                  <a:rPr lang="en-US" sz="24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Calibri" panose="020F0502020204030204" pitchFamily="34" charset="0"/>
                    <a:ea typeface="Arial" charset="0"/>
                    <a:cs typeface="Calibri" panose="020F0502020204030204" pitchFamily="34" charset="0"/>
                  </a:rPr>
                  <a:t> until we’re satisfied that we are “close enough” to a root.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820" t="-783" r="-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The art of curve fitting</a:t>
            </a:r>
          </a:p>
          <a:p>
            <a:pPr marL="342900" indent="-342900" algn="l">
              <a:buFont typeface="Arial" charset="0"/>
              <a:buChar char="•"/>
            </a:pPr>
            <a:r>
              <a:rPr lang="en-US" dirty="0">
                <a:latin typeface="Calibri" panose="020F0502020204030204" pitchFamily="34" charset="0"/>
                <a:cs typeface="Calibri" panose="020F0502020204030204" pitchFamily="34" charset="0"/>
              </a:rPr>
              <a:t>Model for machine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Supervised and unsupervised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Features and collection</a:t>
            </a:r>
          </a:p>
          <a:p>
            <a:pPr marL="342900" indent="-342900" algn="l">
              <a:buFont typeface="Arial" charset="0"/>
              <a:buChar char="•"/>
            </a:pPr>
            <a:r>
              <a:rPr lang="en-US" dirty="0">
                <a:latin typeface="Calibri" panose="020F0502020204030204" pitchFamily="34" charset="0"/>
                <a:cs typeface="Calibri" panose="020F0502020204030204" pitchFamily="34" charset="0"/>
              </a:rPr>
              <a:t>Similarity and clustering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Feature cosine</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 (No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endParaRPr lang="en-US" sz="2000" dirty="0">
              <a:latin typeface="Calibri" panose="020F0502020204030204" pitchFamily="34" charset="0"/>
              <a:ea typeface="Arial" charset="0"/>
              <a:cs typeface="Calibri" panose="020F0502020204030204" pitchFamily="34" charset="0"/>
            </a:endParaRP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- 1</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do we learn - 2</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Here, we have examples of features and the corresponding, labeled, ground truth about the desired outcome. More precisely, we have a data set (</a:t>
            </a:r>
            <a:r>
              <a:rPr lang="en-US" b="1" dirty="0">
                <a:latin typeface="Arial" charset="0"/>
                <a:ea typeface="Arial" charset="0"/>
                <a:cs typeface="Arial" charset="0"/>
              </a:rPr>
              <a:t>x(</a:t>
            </a:r>
            <a:r>
              <a:rPr lang="en-US" dirty="0">
                <a:latin typeface="Arial" charset="0"/>
                <a:ea typeface="Arial" charset="0"/>
                <a:cs typeface="Arial" charset="0"/>
              </a:rPr>
              <a:t>k), y(k)),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a:t>
            </a:r>
            <a:r>
              <a:rPr lang="en-US" b="1" dirty="0">
                <a:latin typeface="Arial" charset="0"/>
                <a:ea typeface="Arial" charset="0"/>
                <a:cs typeface="Arial" charset="0"/>
              </a:rPr>
              <a:t>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Does not have access to ground truth labelled data learning and prediction are continuous.</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K-means clustering is an unsupervised technique.</a:t>
            </a:r>
          </a:p>
          <a:p>
            <a:pPr marL="800100" lvl="1" indent="-342900" algn="l">
              <a:buFont typeface="Arial" panose="020B0604020202020204" pitchFamily="34" charset="0"/>
              <a:buChar char="•"/>
            </a:pPr>
            <a:r>
              <a:rPr lang="en-US" dirty="0">
                <a:latin typeface="Arial" charset="0"/>
                <a:ea typeface="Arial" charset="0"/>
                <a:cs typeface="Arial" charset="0"/>
              </a:rPr>
              <a:t>For supervised learning:</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1257300" lvl="2"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reliable is the data we’re using to learn from (where did we get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collect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do we store and organize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big is it?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start with three simple techniques we use constantly</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Similarity measurement </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Clustering</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506" y="1258784"/>
            <a:ext cx="11649694" cy="531347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uses the “k-means” algorithm.</a:t>
            </a:r>
          </a:p>
          <a:p>
            <a:pPr marL="342900" indent="-342900" algn="l">
              <a:buFont typeface="Arial" panose="020B0604020202020204" pitchFamily="34" charset="0"/>
              <a:buChar char="•"/>
            </a:pPr>
            <a:r>
              <a:rPr lang="en-US" sz="2000" dirty="0">
                <a:latin typeface="Arial" charset="0"/>
                <a:ea typeface="Arial" charset="0"/>
                <a:cs typeface="Arial" charset="0"/>
              </a:rPr>
              <a:t>In a cluster, each element of the cluster is closer to the cluster mean than the mean of another cluster. </a:t>
            </a:r>
          </a:p>
          <a:p>
            <a:pPr marL="342900" indent="-342900" algn="l">
              <a:buFont typeface="Arial" panose="020B0604020202020204" pitchFamily="34" charset="0"/>
              <a:buChar char="•"/>
            </a:pPr>
            <a:r>
              <a:rPr lang="en-US" sz="2000" dirty="0">
                <a:latin typeface="Arial" charset="0"/>
                <a:ea typeface="Arial" charset="0"/>
                <a:cs typeface="Arial" charset="0"/>
              </a:rPr>
              <a:t> Here is the the k-means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Among the most common graphing and plotting methods are: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Mathlab</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Excel</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Python graphing package like </a:t>
            </a:r>
            <a:r>
              <a:rPr lang="en-US" sz="24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 and </a:t>
            </a:r>
            <a:r>
              <a:rPr lang="en-US" sz="24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400" dirty="0">
                <a:latin typeface="Calibri" panose="020F0502020204030204" pitchFamily="34" charset="0"/>
                <a:ea typeface="Arial"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My daughter is an artist and could say a lot more.</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Regression and learning</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Least squares </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Gradient descent</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Examples</a:t>
            </a:r>
          </a:p>
          <a:p>
            <a:pPr marL="342900" indent="-342900" algn="l">
              <a:buFont typeface="Arial" charset="0"/>
              <a:buChar char="•"/>
            </a:pPr>
            <a:r>
              <a:rPr lang="en-US" dirty="0">
                <a:latin typeface="Calibri" panose="020F0502020204030204" pitchFamily="34" charset="0"/>
                <a:cs typeface="Calibri" panose="020F0502020204030204" pitchFamily="34" charset="0"/>
              </a:rPr>
              <a:t>Overfitting, underfitting and 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sz="2400" dirty="0">
                <a:latin typeface="Arial" charset="0"/>
                <a:ea typeface="Arial" charset="0"/>
                <a:cs typeface="Arial" charset="0"/>
              </a:rPr>
              <a:t>Linear regression</a:t>
            </a:r>
          </a:p>
          <a:p>
            <a:pPr marL="800100" lvl="1" indent="-342900" algn="l">
              <a:buFont typeface="Arial" panose="020B0604020202020204" pitchFamily="34" charset="0"/>
              <a:buChar char="•"/>
            </a:pPr>
            <a:r>
              <a:rPr lang="en-US" sz="2400" dirty="0">
                <a:latin typeface="Arial" charset="0"/>
                <a:ea typeface="Arial" charset="0"/>
                <a:cs typeface="Arial" charset="0"/>
              </a:rPr>
              <a:t>Logistic regression</a:t>
            </a:r>
          </a:p>
          <a:p>
            <a:pPr marL="800100" lvl="1" indent="-342900" algn="l">
              <a:buFont typeface="Arial" panose="020B0604020202020204" pitchFamily="34" charset="0"/>
              <a:buChar char="•"/>
            </a:pPr>
            <a:r>
              <a:rPr lang="en-US" sz="2400"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(the “least squares minimum”).  In other words, we want to “learn” </a:t>
                </a:r>
                <a14:m>
                  <m:oMath xmlns:m="http://schemas.openxmlformats.org/officeDocument/2006/math">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9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342900" indent="-342900"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dirty="0">
                    <a:latin typeface="Calibri" panose="020F0502020204030204" pitchFamily="34" charset="0"/>
                    <a:cs typeface="Calibri" panose="020F0502020204030204" pitchFamily="34" charset="0"/>
                  </a:rPr>
                  <a:t>Loop until convergence</a:t>
                </a:r>
              </a:p>
              <a:p>
                <a:pPr lvl="1" algn="l">
                  <a:spcBef>
                    <a:spcPts val="0"/>
                  </a:spcBef>
                </a:pP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𝜃</a:t>
                </a:r>
                <a:r>
                  <a:rPr lang="en-US" baseline="-25000" dirty="0">
                    <a:latin typeface="Calibri" panose="020F0502020204030204" pitchFamily="34" charset="0"/>
                    <a:cs typeface="Calibri" panose="020F0502020204030204" pitchFamily="34" charset="0"/>
                  </a:rPr>
                  <a:t>j </a:t>
                </a:r>
                <a:r>
                  <a:rPr lang="en-US"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j </a:t>
                </a:r>
                <a:endParaRPr lang="en-US" dirty="0">
                  <a:latin typeface="Calibri" panose="020F0502020204030204" pitchFamily="34" charset="0"/>
                  <a:cs typeface="Calibri" panose="020F0502020204030204" pitchFamily="34" charset="0"/>
                </a:endParaRP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6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573" t="-9574" r="-3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Learning rate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742950" lvl="1" indent="-28575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If we pick 𝜶 too small convergence is slow.</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Gradient descent</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iterative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be adapted to complex hypothesis</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large</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Supports incremental learning</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Converges to local optimum (OK for quadratic functions.)</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Close form solution</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Works well when m is small</a:t>
            </a:r>
          </a:p>
          <a:p>
            <a:pPr marL="800100" lvl="1" indent="-342900" algn="l">
              <a:spcBef>
                <a:spcPts val="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No need to select learning rate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times)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095" t="-728" r="-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4597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3432BB32-D4CA-5F2A-2FDB-236EC37AA473}"/>
              </a:ext>
            </a:extLst>
          </p:cNvPr>
          <p:cNvSpPr txBox="1"/>
          <p:nvPr/>
        </p:nvSpPr>
        <p:spPr>
          <a:xfrm>
            <a:off x="510639" y="6020790"/>
            <a:ext cx="4002955" cy="369332"/>
          </a:xfrm>
          <a:prstGeom prst="rect">
            <a:avLst/>
          </a:prstGeom>
          <a:noFill/>
        </p:spPr>
        <p:txBody>
          <a:bodyPr wrap="none" rtlCol="0">
            <a:spAutoFit/>
          </a:bodyPr>
          <a:lstStyle/>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The cubic was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oMath>
                </a14:m>
                <a:r>
                  <a:rPr lang="en-US" sz="2000" dirty="0">
                    <a:latin typeface="Arial" charset="0"/>
                    <a:ea typeface="Arial" charset="0"/>
                    <a:cs typeface="Arial" charset="0"/>
                  </a:rPr>
                  <a:t>.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43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327546" y="1896035"/>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 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and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327546" y="1896035"/>
                <a:ext cx="11776730" cy="4275559"/>
              </a:xfrm>
              <a:prstGeom prst="rect">
                <a:avLst/>
              </a:prstGeom>
              <a:blipFill>
                <a:blip r:embed="rId3"/>
                <a:stretch>
                  <a:fillRect l="-431" t="-1183"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minimize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r>
                  <a:rPr lang="en-US" sz="2000" dirty="0">
                    <a:latin typeface="Arial" charset="0"/>
                    <a:ea typeface="Arial" charset="0"/>
                    <a:cs typeface="Arial" charset="0"/>
                  </a:rPr>
                  <a:t>, 𝜆 ≥ 0 is the regularization parameter.  This 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355" t="-10386" r="-1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Lagrange multipliers</a:t>
            </a:r>
          </a:p>
          <a:p>
            <a:pPr marL="342900" indent="-342900" algn="l">
              <a:buFont typeface="Arial" charset="0"/>
              <a:buChar char="•"/>
            </a:pPr>
            <a:r>
              <a:rPr lang="en-US" dirty="0">
                <a:latin typeface="Calibri" panose="020F0502020204030204" pitchFamily="34" charset="0"/>
                <a:cs typeface="Calibri" panose="020F0502020204030204" pitchFamily="34" charset="0"/>
              </a:rPr>
              <a:t>Likelihood</a:t>
            </a:r>
          </a:p>
          <a:p>
            <a:pPr marL="342900" indent="-342900"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algn="l">
                  <a:lnSpc>
                    <a:spcPct val="100000"/>
                  </a:lnSpc>
                  <a:spcBef>
                    <a:spcPts val="0"/>
                  </a:spcBef>
                </a:pP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b="-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438" t="-1460" r="-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671" r="-8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Binary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Sigmoid</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Binary logistic regression</a:t>
            </a:r>
          </a:p>
          <a:p>
            <a:pPr marL="342900" indent="-342900" algn="l">
              <a:buFont typeface="Arial" charset="0"/>
              <a:buChar char="•"/>
            </a:pPr>
            <a:r>
              <a:rPr lang="en-US"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General logistic regression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𝑒</m:t>
                            </m:r>
                          </m:e>
                          <m:sup>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𝑧</m:t>
                            </m:r>
                          </m:sup>
                        </m:sSup>
                      </m:den>
                    </m:f>
                  </m:oMath>
                </a14:m>
                <a:endParaRPr lang="en-US"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g’(z)= g(z)(1-g(z))</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Our hypothesis will now take the form h</a:t>
                </a:r>
                <a:r>
                  <a:rPr lang="en-US" baseline="-25000" dirty="0">
                    <a:latin typeface="Calibri" panose="020F0502020204030204" pitchFamily="34" charset="0"/>
                    <a:cs typeface="Calibri" panose="020F0502020204030204" pitchFamily="34" charset="0"/>
                  </a:rPr>
                  <a:t>𝛃</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g(𝛃</a:t>
                </a:r>
                <a:r>
                  <a:rPr lang="en-US" baseline="30000" dirty="0">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x)</a:t>
                </a:r>
              </a:p>
              <a:p>
                <a:pPr marL="342900" indent="-342900" algn="l">
                  <a:spcBef>
                    <a:spcPts val="400"/>
                  </a:spcBef>
                  <a:buFont typeface="Arial" charset="0"/>
                  <a:buChar char="•"/>
                </a:pPr>
                <a:r>
                  <a:rPr lang="en-US"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864" t="-1567" r="-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438" t="-485" r="-1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Classification</a:t>
            </a:r>
          </a:p>
          <a:p>
            <a:pPr marL="342900" indent="-342900" algn="l">
              <a:buFont typeface="Arial" charset="0"/>
              <a:buChar char="•"/>
            </a:pPr>
            <a:r>
              <a:rPr lang="en-US" dirty="0">
                <a:latin typeface="Calibri" panose="020F0502020204030204" pitchFamily="34" charset="0"/>
                <a:cs typeface="Calibri" panose="020F0502020204030204" pitchFamily="34" charset="0"/>
              </a:rPr>
              <a:t>Naïve Bayes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Laplace smoothing</a:t>
            </a:r>
          </a:p>
          <a:p>
            <a:pPr marL="342900" indent="-342900" algn="l">
              <a:buFont typeface="Arial" charset="0"/>
              <a:buChar char="•"/>
            </a:pPr>
            <a:r>
              <a:rPr lang="en-US" dirty="0">
                <a:latin typeface="Calibri" panose="020F0502020204030204" pitchFamily="34" charset="0"/>
                <a:cs typeface="Calibri" panose="020F0502020204030204" pitchFamily="34" charset="0"/>
              </a:rPr>
              <a:t>KNN</a:t>
            </a:r>
          </a:p>
          <a:p>
            <a:pPr marL="342900" indent="-342900" algn="l">
              <a:buFont typeface="Arial" charset="0"/>
              <a:buChar char="•"/>
            </a:pPr>
            <a:r>
              <a:rPr lang="en-US" dirty="0">
                <a:latin typeface="Calibri" panose="020F0502020204030204" pitchFamily="34" charset="0"/>
                <a:cs typeface="Calibri" panose="020F0502020204030204" pitchFamily="34" charset="0"/>
              </a:rPr>
              <a:t>SVM</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Optimization and margins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Duality</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Regularization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Platt’s SMO</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64" y="3177"/>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463296" y="1426464"/>
            <a:ext cx="11126159" cy="4836479"/>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Accuracy is defined as: (TP+TN)/(TP+TN+FP+FN)</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Precision is defined as : TP/(TP+FP)</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Recall is defined as: TP/(TP+FN)</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We’ll study several classification methods including:</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Naïve Bayes</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Support Vector Machines (SVM)</a:t>
            </a:r>
          </a:p>
          <a:p>
            <a:pPr marL="800100" lvl="1" indent="-342900" algn="l">
              <a:spcBef>
                <a:spcPts val="0"/>
              </a:spcBef>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Some background: A hyperspace in R</a:t>
            </a:r>
            <a:r>
              <a:rPr lang="en-US" sz="2000" baseline="30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is the set of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satisfying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 0.  One side of the hyperplane consists of the points,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&gt; 0 and the other side consists of the points,</a:t>
            </a:r>
            <a:r>
              <a:rPr lang="en-US" sz="2000" b="1" dirty="0">
                <a:latin typeface="Calibri" panose="020F0502020204030204" pitchFamily="34" charset="0"/>
                <a:ea typeface="Arial" charset="0"/>
                <a:cs typeface="Calibri" panose="020F0502020204030204" pitchFamily="34" charset="0"/>
              </a:rPr>
              <a:t> x</a:t>
            </a:r>
            <a:r>
              <a:rPr lang="en-US" sz="2000" dirty="0">
                <a:latin typeface="Calibri" panose="020F0502020204030204" pitchFamily="34" charset="0"/>
                <a:ea typeface="Arial" charset="0"/>
                <a:cs typeface="Calibri" panose="020F0502020204030204" pitchFamily="34" charset="0"/>
              </a:rPr>
              <a:t>, such that w</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 + w</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 w</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438" t="-1453" r="-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3984" y="1621536"/>
                <a:ext cx="10863072" cy="443788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dirty="0">
                    <a:latin typeface="Arial" charset="0"/>
                    <a:ea typeface="Arial" charset="0"/>
                    <a:cs typeface="Arial" charset="0"/>
                  </a:rPr>
                  <a:t>Problem 1 and problem 2 can be solved with Lagrange multipliers by putting L(w, 𝛽) = </a:t>
                </a:r>
                <a14:m>
                  <m:oMath xmlns:m="http://schemas.openxmlformats.org/officeDocument/2006/math">
                    <m:r>
                      <a:rPr lang="en-US" b="0" i="1" smtClean="0">
                        <a:latin typeface="Cambria Math" panose="02040503050406030204" pitchFamily="18" charset="0"/>
                        <a:ea typeface="Arial" charset="0"/>
                        <a:cs typeface="Arial" charset="0"/>
                      </a:rPr>
                      <m:t>𝑓</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𝑤</m:t>
                        </m:r>
                      </m:e>
                    </m:d>
                    <m:r>
                      <a:rPr lang="en-US" b="0" i="1" smtClean="0">
                        <a:latin typeface="Cambria Math" panose="02040503050406030204" pitchFamily="18" charset="0"/>
                        <a:ea typeface="Arial"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𝑚</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𝑗</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𝑗</m:t>
                            </m:r>
                          </m:sub>
                        </m:sSub>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𝑤</m:t>
                            </m:r>
                          </m:e>
                        </m:d>
                        <m:r>
                          <a:rPr lang="en-US" b="0" i="1" smtClean="0">
                            <a:latin typeface="Cambria Math" panose="02040503050406030204" pitchFamily="18" charset="0"/>
                            <a:cs typeface="Arial" charset="0"/>
                          </a:rPr>
                          <m:t>.</m:t>
                        </m:r>
                      </m:e>
                    </m:nary>
                  </m:oMath>
                </a14:m>
                <a:r>
                  <a:rPr lang="en-US" dirty="0">
                    <a:latin typeface="Arial" charset="0"/>
                    <a:ea typeface="Arial" charset="0"/>
                    <a:cs typeface="Arial" charset="0"/>
                  </a:rPr>
                  <a:t>  However, we can can transform problem 2 to problem 3.   Problem 3 can be solved with an efficient linear programming technique.</a:t>
                </a:r>
              </a:p>
              <a:p>
                <a:pPr marL="342900" indent="-342900" algn="l">
                  <a:buFont typeface="Arial" panose="020B0604020202020204" pitchFamily="34" charset="0"/>
                  <a:buChar char="•"/>
                </a:pPr>
                <a:r>
                  <a:rPr lang="en-US"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3984" y="1621536"/>
                <a:ext cx="10863072" cy="4437888"/>
              </a:xfrm>
              <a:blipFill>
                <a:blip r:embed="rId3"/>
                <a:stretch>
                  <a:fillRect l="-700" t="-1994" r="-11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 max</a:t>
                </a:r>
                <a:r>
                  <a:rPr lang="en-US" baseline="-25000" dirty="0">
                    <a:latin typeface="Calibri" panose="020F0502020204030204" pitchFamily="34" charset="0"/>
                    <a:ea typeface="Arial" charset="0"/>
                    <a:cs typeface="Calibri" panose="020F0502020204030204" pitchFamily="34" charset="0"/>
                  </a:rPr>
                  <a:t>𝛂,𝛃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min</a:t>
                </a:r>
                <a:r>
                  <a:rPr lang="en-US" baseline="-25000" dirty="0">
                    <a:latin typeface="Calibri" panose="020F0502020204030204" pitchFamily="34" charset="0"/>
                    <a:ea typeface="Arial" charset="0"/>
                    <a:cs typeface="Calibri" panose="020F0502020204030204" pitchFamily="34" charset="0"/>
                  </a:rPr>
                  <a:t>w</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P</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Calibri" panose="020F0502020204030204" pitchFamily="34" charset="0"/>
                  <a:ea typeface="Arial" charset="0"/>
                  <a:cs typeface="Calibri" panose="020F0502020204030204" pitchFamily="34" charset="0"/>
                </a:endParaRP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(𝛂, 𝝱): min</a:t>
                </a:r>
                <a:r>
                  <a:rPr lang="en-US" baseline="-25000" dirty="0">
                    <a:latin typeface="Calibri" panose="020F0502020204030204" pitchFamily="34" charset="0"/>
                    <a:ea typeface="Arial" charset="0"/>
                    <a:cs typeface="Calibri" panose="020F0502020204030204" pitchFamily="34" charset="0"/>
                  </a:rPr>
                  <a:t>w </a:t>
                </a:r>
                <a:r>
                  <a:rPr lang="en-US" dirty="0">
                    <a:latin typeface="Calibri" panose="020F0502020204030204" pitchFamily="34" charset="0"/>
                    <a:ea typeface="Arial" charset="0"/>
                    <a:cs typeface="Calibri" panose="020F0502020204030204" pitchFamily="34" charset="0"/>
                  </a:rPr>
                  <a:t>L(w, 𝛂, 𝝱) </a:t>
                </a:r>
              </a:p>
              <a:p>
                <a:pPr marL="800100" lvl="1" indent="-342900"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Then we solve max</a:t>
                </a:r>
                <a:r>
                  <a:rPr lang="en-US" baseline="-25000" dirty="0">
                    <a:latin typeface="Calibri" panose="020F0502020204030204" pitchFamily="34" charset="0"/>
                    <a:ea typeface="Arial" charset="0"/>
                    <a:cs typeface="Calibri" panose="020F0502020204030204" pitchFamily="34" charset="0"/>
                  </a:rPr>
                  <a:t>𝛂,𝛃</a:t>
                </a:r>
                <a:r>
                  <a:rPr lang="en-US" dirty="0">
                    <a:latin typeface="Calibri" panose="020F0502020204030204" pitchFamily="34" charset="0"/>
                    <a:ea typeface="Arial" charset="0"/>
                    <a:cs typeface="Calibri" panose="020F0502020204030204" pitchFamily="34" charset="0"/>
                  </a:rPr>
                  <a:t> 𝝝</a:t>
                </a:r>
                <a:r>
                  <a:rPr lang="en-US" baseline="-25000" dirty="0">
                    <a:latin typeface="Calibri" panose="020F0502020204030204" pitchFamily="34" charset="0"/>
                    <a:ea typeface="Arial" charset="0"/>
                    <a:cs typeface="Calibri" panose="020F0502020204030204" pitchFamily="34" charset="0"/>
                  </a:rPr>
                  <a:t>D</a:t>
                </a:r>
                <a:r>
                  <a:rPr lang="en-US" dirty="0">
                    <a:latin typeface="Calibri" panose="020F0502020204030204" pitchFamily="34" charset="0"/>
                    <a:ea typeface="Arial" charset="0"/>
                    <a:cs typeface="Calibri" panose="020F0502020204030204" pitchFamily="34" charset="0"/>
                  </a:rPr>
                  <a:t>(w).</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5210"/>
                <a:ext cx="11582400" cy="487354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Let’s denote the multi-variate gaussian distribution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the distribution consists only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 …,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introduce the k-dimensional variable z,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selected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b="0" i="0"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p>
                          <m:sSupPr>
                            <m:ctrlPr>
                              <a:rPr lang="en-US" sz="2000" b="0" i="1" smtClean="0">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𝑧</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5210"/>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ℓ</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𝑚</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where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6" t="-3030" r="-5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b="1" dirty="0">
                    <a:latin typeface="Arial" charset="0"/>
                    <a:ea typeface="Arial" charset="0"/>
                    <a:cs typeface="Arial" charset="0"/>
                  </a:rPr>
                  <a:t>Chebyshev's inequality: </a:t>
                </a:r>
                <a:r>
                  <a:rPr lang="en-US" sz="2000" dirty="0">
                    <a:latin typeface="Arial" charset="0"/>
                    <a:ea typeface="Arial" charset="0"/>
                    <a:cs typeface="Arial" charset="0"/>
                  </a:rPr>
                  <a:t>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43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82811"/>
                <a:ext cx="11582400" cy="48735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𝜋</m:t>
                    </m:r>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𝜇</m:t>
                    </m:r>
                    <m:r>
                      <a:rPr lang="en-US"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E step</a:t>
                </a:r>
              </a:p>
              <a:p>
                <a:pPr lvl="2" algn="l">
                  <a:spcBef>
                    <a:spcPts val="0"/>
                  </a:spcBef>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𝑗</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den>
                      </m:f>
                    </m:oMath>
                  </m:oMathPara>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M step</a:t>
                </a:r>
              </a:p>
              <a:p>
                <a:pPr lvl="2" algn="l">
                  <a:spcBef>
                    <a:spcPts val="0"/>
                  </a:spcBef>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e>
                    </m:nary>
                  </m:oMath>
                </a14:m>
                <a:r>
                  <a:rPr lang="en-US" dirty="0">
                    <a:latin typeface="Arial" panose="020B0604020202020204" pitchFamily="34" charset="0"/>
                    <a:cs typeface="Arial" panose="020B0604020202020204" pitchFamily="34" charset="0"/>
                  </a:rPr>
                  <a:t>, 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e>
                    </m:nary>
                  </m:oMath>
                </a14:m>
                <a:r>
                  <a:rPr lang="en-US" dirty="0">
                    <a:latin typeface="Arial" panose="020B0604020202020204" pitchFamily="34" charset="0"/>
                    <a:cs typeface="Arial" panose="020B0604020202020204" pitchFamily="34" charset="0"/>
                  </a:rPr>
                  <a:t>.</a:t>
                </a:r>
              </a:p>
              <a:p>
                <a:pPr lvl="2" algn="l">
                  <a:spcBef>
                    <a:spcPts val="0"/>
                  </a:spcBef>
                </a:pP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i="1">
                            <a:latin typeface="Cambria Math" panose="02040503050406030204" pitchFamily="18" charset="0"/>
                            <a:ea typeface="Cambria Math" panose="02040503050406030204" pitchFamily="18" charset="0"/>
                            <a:cs typeface="Arial" panose="020B0604020202020204" pitchFamily="34" charset="0"/>
                          </a:rPr>
                          <m:t>Σ</m:t>
                        </m:r>
                      </m:e>
                      <m:sub>
                        <m:r>
                          <a:rPr lang="en-US" i="1">
                            <a:latin typeface="Cambria Math" panose="02040503050406030204" pitchFamily="18" charset="0"/>
                            <a:cs typeface="Arial" panose="020B0604020202020204" pitchFamily="34" charset="0"/>
                          </a:rPr>
                          <m:t>𝑘</m:t>
                        </m:r>
                      </m:sub>
                      <m:sup>
                        <m:r>
                          <a:rPr lang="en-US" i="1">
                            <a:latin typeface="Cambria Math" panose="02040503050406030204" pitchFamily="18" charset="0"/>
                            <a:cs typeface="Arial" panose="020B0604020202020204" pitchFamily="34" charset="0"/>
                          </a:rPr>
                          <m:t>′</m:t>
                        </m:r>
                      </m:sup>
                    </m:sSubSup>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r>
                          <a:rPr lang="en-US" i="1">
                            <a:latin typeface="Cambria Math" panose="02040503050406030204" pitchFamily="18" charset="0"/>
                            <a:ea typeface="Cambria Math" panose="02040503050406030204" pitchFamily="18" charset="0"/>
                            <a:cs typeface="Arial" panose="020B0604020202020204" pitchFamily="34" charset="0"/>
                          </a:rPr>
                          <m:t>𝛾</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𝑧</m:t>
                                </m:r>
                              </m:e>
                              <m:sub>
                                <m:r>
                                  <a:rPr lang="en-US" i="1">
                                    <a:latin typeface="Cambria Math" panose="02040503050406030204" pitchFamily="18" charset="0"/>
                                    <a:ea typeface="Cambria Math" panose="02040503050406030204" pitchFamily="18" charset="0"/>
                                    <a:cs typeface="Arial" panose="020B0604020202020204" pitchFamily="34" charset="0"/>
                                  </a:rPr>
                                  <m:t>𝑖𝑘</m:t>
                                </m:r>
                              </m:sub>
                            </m:sSub>
                          </m:e>
                        </m:d>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sSup>
                          <m:sSupPr>
                            <m:ctrlPr>
                              <a:rPr lang="en-US" i="1">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e>
                          <m:sup>
                            <m:r>
                              <a:rPr lang="en-US" i="1">
                                <a:latin typeface="Cambria Math" panose="02040503050406030204" pitchFamily="18" charset="0"/>
                                <a:cs typeface="Arial" panose="020B0604020202020204" pitchFamily="34" charset="0"/>
                              </a:rPr>
                              <m:t>𝑇</m:t>
                            </m:r>
                          </m:sup>
                        </m:sSup>
                        <m:r>
                          <a:rPr lang="en-US" b="0" i="1" smtClean="0">
                            <a:latin typeface="Cambria Math" panose="02040503050406030204" pitchFamily="18" charset="0"/>
                            <a:cs typeface="Arial" panose="020B0604020202020204" pitchFamily="34" charset="0"/>
                          </a:rPr>
                          <m:t> </m:t>
                        </m:r>
                      </m:e>
                    </m:nary>
                  </m:oMath>
                </a14:m>
                <a:endParaRPr lang="en-US" dirty="0">
                  <a:latin typeface="Arial" panose="020B0604020202020204" pitchFamily="34" charset="0"/>
                  <a:cs typeface="Arial" panose="020B0604020202020204" pitchFamily="34" charset="0"/>
                </a:endParaRPr>
              </a:p>
              <a:p>
                <a:pPr lvl="2" algn="l">
                  <a:spcBef>
                    <a:spcPts val="0"/>
                  </a:spcBef>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cs typeface="Arial" panose="020B0604020202020204" pitchFamily="34" charset="0"/>
                          </a:rPr>
                          <m:t>𝑚</m:t>
                        </m:r>
                      </m:den>
                    </m:f>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𝛾</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Repeat until convergence of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𝑝</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𝑋</m:t>
                        </m:r>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d>
                    <m:r>
                      <a:rPr lang="en-US" b="0" i="1" smtClean="0">
                        <a:latin typeface="Cambria Math" panose="02040503050406030204" pitchFamily="18" charset="0"/>
                        <a:cs typeface="Arial" panose="020B0604020202020204" pitchFamily="34" charset="0"/>
                      </a:rPr>
                      <m:t>= </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𝑘</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𝐾</m:t>
                            </m:r>
                          </m:sup>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𝑁</m:t>
                            </m:r>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nary>
                        <m:r>
                          <a:rPr lang="en-US" b="0" i="1" smtClean="0">
                            <a:latin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lvl="1"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82811"/>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351861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771658"/>
                <a:ext cx="10529887" cy="4813301"/>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When we don’t have complete information on z, our optimization problem changes and we need to calculate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using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𝑜𝑙𝑑</m:t>
                        </m:r>
                      </m:sup>
                    </m:sSup>
                  </m:oMath>
                </a14:m>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𝒬</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cs typeface="Arial" panose="020B0604020202020204" pitchFamily="34" charset="0"/>
                                  </a:rPr>
                                  <m:t>𝑜𝑙𝑑</m:t>
                                </m:r>
                              </m:sup>
                            </m:sSup>
                          </m:e>
                        </m:d>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Then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arg</m:t>
                            </m:r>
                          </m:fName>
                          <m:e>
                            <m:r>
                              <a:rPr lang="en-US" sz="2000" b="0" i="1" smtClean="0">
                                <a:latin typeface="Cambria Math" panose="02040503050406030204" pitchFamily="18" charset="0"/>
                                <a:cs typeface="Arial" panose="020B0604020202020204" pitchFamily="34" charset="0"/>
                              </a:rPr>
                              <m:t>𝑚𝑎𝑥</m:t>
                            </m:r>
                          </m:e>
                        </m:func>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ea typeface="Cambria Math" panose="02040503050406030204" pitchFamily="18" charset="0"/>
                        <a:cs typeface="Arial" panose="020B0604020202020204" pitchFamily="34" charset="0"/>
                      </a:rPr>
                      <m:t>𝒬</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771658"/>
                <a:ext cx="10529887" cy="4813301"/>
              </a:xfrm>
              <a:blipFill>
                <a:blip r:embed="rId3"/>
                <a:stretch>
                  <a:fillRect l="-48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342729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Calibri" panose="020F0502020204030204" pitchFamily="34" charset="0"/>
                <a:cs typeface="Calibri" panose="020F0502020204030204" pitchFamily="34" charset="0"/>
              </a:rPr>
              <a:t>Neural Networks</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Backpropagation</a:t>
            </a:r>
          </a:p>
          <a:p>
            <a:pPr marL="800100" lvl="1" indent="-342900" algn="l">
              <a:buFont typeface="Arial" charset="0"/>
              <a:buChar char="•"/>
            </a:pPr>
            <a:r>
              <a:rPr lang="en-US" sz="2400" dirty="0">
                <a:latin typeface="Calibri" panose="020F0502020204030204" pitchFamily="34" charset="0"/>
                <a:cs typeface="Calibri" panose="020F050202020403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i="1" smtClean="0">
                            <a:latin typeface="Cambria Math" panose="02040503050406030204" pitchFamily="18" charset="0"/>
                            <a:ea typeface="Cambria Math" panose="02040503050406030204" pitchFamily="18" charset="0"/>
                            <a:cs typeface="Arial" charset="0"/>
                          </a:rPr>
                          <m:t>𝜎</m:t>
                        </m:r>
                        <m:rad>
                          <m:radPr>
                            <m:degHide m:val="on"/>
                            <m:ctrlPr>
                              <a:rPr lang="en-US" i="1" smtClean="0">
                                <a:latin typeface="Cambria Math" panose="02040503050406030204" pitchFamily="18" charset="0"/>
                                <a:ea typeface="Cambria Math" panose="02040503050406030204" pitchFamily="18" charset="0"/>
                                <a:cs typeface="Arial" charset="0"/>
                              </a:rPr>
                            </m:ctrlPr>
                          </m:radPr>
                          <m:deg/>
                          <m:e>
                            <m:r>
                              <m:rPr>
                                <m:nor/>
                              </m:rPr>
                              <a:rPr lang="en-US" b="0" i="0" smtClean="0">
                                <a:latin typeface="Cambria Math" panose="02040503050406030204" pitchFamily="18" charset="0"/>
                                <a:ea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Another important distribution is the Poisson distribution: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627" t="-8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Multi-layer neural networks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Must pick input features, number of layers, activation function, NN topology</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 multi-layer NN learns an “arbitrary” non-linear function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many layers?</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Better asymptotic learning with large data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Disadvantages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425622" y="1645005"/>
            <a:ext cx="11340755" cy="4020430"/>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first method is simple but expensive:</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Collect all the features you can and collect labelled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 Pick the subset that does best.</a:t>
            </a:r>
          </a:p>
          <a:p>
            <a:pPr marL="342900" indent="-342900" algn="l">
              <a:buFont typeface="Arial" charset="0"/>
              <a:buChar char="•"/>
            </a:pPr>
            <a:r>
              <a:rPr lang="en-US"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sz="2400" dirty="0">
                <a:latin typeface="Calibri" panose="020F0502020204030204" pitchFamily="34" charset="0"/>
                <a:ea typeface="Arial" charset="0"/>
                <a:cs typeface="Calibri" panose="020F0502020204030204" pitchFamily="34"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06436" y="1276786"/>
            <a:ext cx="6028413" cy="4790806"/>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Building a tree requires:</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features (They do not have to be binary)</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Knowing what outcomes to predict</a:t>
            </a:r>
          </a:p>
          <a:p>
            <a:pPr marL="800100" lvl="1"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Determining branching criteria</a:t>
            </a:r>
          </a:p>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We have not discussed:</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we pick features (At least not in depth)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Generating training data</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Confidence measures</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Detecting data that has been tampered with</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learn?</a:t>
            </a:r>
          </a:p>
          <a:p>
            <a:pPr marL="800100" lvl="1" indent="-342900"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images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Classifying syndromes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Predicting car sales prices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Diffusion</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What can you discover about net revenue from an IoT connected store?</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Flight patterns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UC, Berkeley, Amplab Tutorials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Bishop, Pattern recognition and machine learning.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Tan, Steinbach and Kumar, Introduction to Data Mining.</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Spiegal, Probability and Statistics.</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Alina Opera, Class notes, Northeastern University.</a:t>
            </a:r>
          </a:p>
          <a:p>
            <a:pPr marL="457200" indent="-457200" algn="l">
              <a:spcBef>
                <a:spcPts val="400"/>
              </a:spcBef>
              <a:buFont typeface="+mj-lt"/>
              <a:buAutoNum type="arabicPeriod"/>
            </a:pPr>
            <a:r>
              <a:rPr lang="en-US" dirty="0">
                <a:latin typeface="Calibri" panose="020F0502020204030204" pitchFamily="34" charset="0"/>
                <a:ea typeface="Arial" charset="0"/>
                <a:cs typeface="Calibri" panose="020F0502020204030204" pitchFamily="34" charset="0"/>
              </a:rPr>
              <a:t>Kevin Murphy, </a:t>
            </a:r>
            <a:r>
              <a:rPr lang="en-US"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dirty="0"/>
          </a:p>
        </p:txBody>
      </p:sp>
    </p:spTree>
    <p:extLst>
      <p:ext uri="{BB962C8B-B14F-4D97-AF65-F5344CB8AC3E}">
        <p14:creationId xmlns:p14="http://schemas.microsoft.com/office/powerpoint/2010/main" val="12923133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10689</TotalTime>
  <Words>12700</Words>
  <Application>Microsoft Macintosh PowerPoint</Application>
  <PresentationFormat>Widescreen</PresentationFormat>
  <Paragraphs>1333</Paragraphs>
  <Slides>104</Slides>
  <Notes>104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104</vt:i4>
      </vt:variant>
    </vt:vector>
  </HeadingPairs>
  <TitlesOfParts>
    <vt:vector size="114" baseType="lpstr">
      <vt:lpstr>Arial</vt:lpstr>
      <vt:lpstr>Calibri</vt:lpstr>
      <vt:lpstr>Calibri Light</vt:lpstr>
      <vt:lpstr>Cambria Math</vt:lpstr>
      <vt:lpstr>Century Gothic</vt:lpstr>
      <vt:lpstr>Courier New</vt:lpstr>
      <vt:lpstr>Helvetica Light</vt:lpstr>
      <vt:lpstr>Lucida Grande</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Gaussian mixture and the EM Algorithm</vt:lpstr>
      <vt:lpstr>Gaussian mixture and the EM Algorithm</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1466</cp:revision>
  <cp:lastPrinted>2019-04-02T13:51:28Z</cp:lastPrinted>
  <dcterms:created xsi:type="dcterms:W3CDTF">2017-02-22T19:21:19Z</dcterms:created>
  <dcterms:modified xsi:type="dcterms:W3CDTF">2023-05-05T20:44:51Z</dcterms:modified>
  <cp:category/>
</cp:coreProperties>
</file>